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02" r:id="rId2"/>
    <p:sldId id="305" r:id="rId3"/>
    <p:sldId id="306" r:id="rId4"/>
    <p:sldId id="288" r:id="rId5"/>
    <p:sldId id="312" r:id="rId6"/>
    <p:sldId id="313" r:id="rId7"/>
    <p:sldId id="320" r:id="rId8"/>
    <p:sldId id="309" r:id="rId9"/>
    <p:sldId id="314" r:id="rId10"/>
    <p:sldId id="321" r:id="rId11"/>
    <p:sldId id="311" r:id="rId12"/>
    <p:sldId id="259" r:id="rId13"/>
    <p:sldId id="323" r:id="rId14"/>
    <p:sldId id="324" r:id="rId15"/>
    <p:sldId id="310" r:id="rId16"/>
    <p:sldId id="315" r:id="rId17"/>
    <p:sldId id="287" r:id="rId18"/>
    <p:sldId id="322" r:id="rId19"/>
    <p:sldId id="289" r:id="rId2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551" autoAdjust="0"/>
  </p:normalViewPr>
  <p:slideViewPr>
    <p:cSldViewPr snapToGrid="0" snapToObjects="1">
      <p:cViewPr varScale="1">
        <p:scale>
          <a:sx n="101" d="100"/>
          <a:sy n="101" d="100"/>
        </p:scale>
        <p:origin x="9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9062E9-DC4F-4069-BD8F-8429D2F2F55B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2025-01-21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3E2BFC6-0E4F-4F97-97C8-6CBB02551434}" type="datetime1">
              <a:rPr lang="ko-KR" altLang="en-US" smtClean="0"/>
              <a:pPr/>
              <a:t>2025-01-21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6BFCD5-7E8A-4F7A-996B-71EA7A29EAD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928BD09-CA5E-450E-A59F-9A64E0DC3B8F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2946E-014B-1909-FEA1-B51FD0B3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4B04057-8EDD-BC2A-5616-7BEE6EF3B3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B128BD5-95F7-3F0C-DA38-100F99757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4746D9-8159-90D3-1838-538C412CDA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DC9F1-92F7-02B7-98EB-8F7262242E9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0613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F82DE1-2CFA-4A80-9BAE-407D31C03B4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618AC1-8BBC-4AE6-96ED-193ADF740F8C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E8142-1664-43BB-8837-89F39CBE7B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8D62FD-6005-42A9-AF5F-8ECB112D45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7D886F3-4117-4298-9C4F-C5B5C1A95D16}" type="datetime1">
              <a:rPr lang="ko-KR" altLang="en-US" noProof="0" smtClean="0"/>
              <a:t>2025-01-21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182587"/>
            <a:ext cx="5651293" cy="1181189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000" b="1" i="0" spc="150" baseline="0">
                <a:solidFill>
                  <a:schemeClr val="accent3">
                    <a:lumMod val="9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571500"/>
            <a:ext cx="4791637" cy="693337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12" name="그림 개체 틀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5" name="내용 개체 틀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69F25C5-25DC-48AB-9669-BD9EC99C38CE}" type="datetime1">
              <a:rPr lang="ko-KR" altLang="en-US" smtClean="0"/>
              <a:t>2025-01-21</a:t>
            </a:fld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그림 개체 틀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z="4000" dirty="0"/>
              <a:t>외국인유학생</a:t>
            </a:r>
            <a:endParaRPr lang="ko" sz="4000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62500" lnSpcReduction="20000"/>
          </a:bodyPr>
          <a:lstStyle/>
          <a:p>
            <a:pPr rtl="0"/>
            <a:r>
              <a:rPr lang="ko-KR" altLang="en-US" dirty="0"/>
              <a:t>외국인 유학생 국내취업 향상을 위한 제안</a:t>
            </a:r>
            <a:endParaRPr lang="ko" dirty="0"/>
          </a:p>
        </p:txBody>
      </p:sp>
      <p:pic>
        <p:nvPicPr>
          <p:cNvPr id="5" name="그림 개체 틀 4" descr="길에 서 있는 여성&#10;">
            <a:extLst>
              <a:ext uri="{FF2B5EF4-FFF2-40B4-BE49-F238E27FC236}">
                <a16:creationId xmlns:a16="http://schemas.microsoft.com/office/drawing/2014/main" id="{120E820F-B28F-4486-9338-B0657800FF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FD11F-8023-0756-6AC2-976DC9A1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취업 정보 테이블 </a:t>
            </a:r>
            <a:r>
              <a:rPr lang="en-US" altLang="ko-KR" dirty="0"/>
              <a:t>(</a:t>
            </a:r>
            <a:r>
              <a:rPr lang="ko-KR" altLang="en-US" dirty="0"/>
              <a:t>고학력자 취업비율</a:t>
            </a:r>
            <a:r>
              <a:rPr lang="en-US" altLang="ko-KR" dirty="0"/>
              <a:t>) </a:t>
            </a:r>
            <a:r>
              <a:rPr lang="ko-KR" altLang="en-US" dirty="0"/>
              <a:t>파이썬 코드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70086A5-24EF-9D32-0941-2F38E9264F3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7913" y="1211447"/>
            <a:ext cx="7752112" cy="5646553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6BE648-6F67-2604-F660-C337B8B76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969" y="4233441"/>
            <a:ext cx="8720137" cy="227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859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53ABA-6148-760E-6E87-B0777CAF8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데이터베이스 구조 설계</a:t>
            </a:r>
            <a:br>
              <a:rPr lang="en-US" altLang="ko-KR" dirty="0"/>
            </a:br>
            <a:r>
              <a:rPr lang="ko-KR" altLang="en-US" dirty="0"/>
              <a:t>정책 정보 테이블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51A599F-38A3-5052-838A-292451B617D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62819" y="1437481"/>
            <a:ext cx="3800475" cy="42195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C6F612-E717-64AF-4A13-11C683B8B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028" y="1809750"/>
            <a:ext cx="3733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917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341" y="224831"/>
            <a:ext cx="4791637" cy="693337"/>
          </a:xfrm>
        </p:spPr>
        <p:txBody>
          <a:bodyPr rtlCol="0"/>
          <a:lstStyle/>
          <a:p>
            <a:pPr rtl="0"/>
            <a:r>
              <a:rPr lang="ko-KR" altLang="en-US"/>
              <a:t>원인</a:t>
            </a:r>
            <a:endParaRPr lang="ko" dirty="0"/>
          </a:p>
        </p:txBody>
      </p:sp>
      <p:sp>
        <p:nvSpPr>
          <p:cNvPr id="23" name="내용 개체 틀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096000" y="1666875"/>
            <a:ext cx="5867400" cy="4619625"/>
          </a:xfrm>
        </p:spPr>
        <p:txBody>
          <a:bodyPr rtlCol="0">
            <a:noAutofit/>
          </a:bodyPr>
          <a:lstStyle/>
          <a:p>
            <a:pPr rtl="0"/>
            <a:r>
              <a:rPr lang="ko-KR" altLang="en-US" dirty="0"/>
              <a:t>외국인을 채용하는 기업 수 부족</a:t>
            </a:r>
            <a:r>
              <a:rPr lang="en-US" altLang="ko-KR" dirty="0"/>
              <a:t>(70.8%)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 준비를 어떻게 해야 할지 모름</a:t>
            </a:r>
            <a:r>
              <a:rPr lang="en-US" altLang="ko-KR" dirty="0"/>
              <a:t>(63.1%)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취업비자 취득 어려움</a:t>
            </a:r>
            <a:r>
              <a:rPr lang="en-US" altLang="ko-KR" dirty="0"/>
              <a:t>(58.8%)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한국기업 정보 부족</a:t>
            </a:r>
            <a:r>
              <a:rPr lang="en-US" altLang="ko-KR" dirty="0"/>
              <a:t>(57.4%)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취업 후에는 한국인과의 차별대우</a:t>
            </a:r>
            <a:r>
              <a:rPr lang="en-US" altLang="ko-KR" dirty="0"/>
              <a:t>(64.1%)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비자 발급의 어려움</a:t>
            </a:r>
            <a:r>
              <a:rPr lang="en-US" altLang="ko-KR" dirty="0"/>
              <a:t>(58.6%)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주거비 등 추가 비용</a:t>
            </a:r>
            <a:r>
              <a:rPr lang="en-US" altLang="ko-KR" dirty="0"/>
              <a:t>(55.8%)</a:t>
            </a:r>
          </a:p>
          <a:p>
            <a:pPr rtl="0"/>
            <a:r>
              <a:rPr lang="en-US" altLang="ko-KR" dirty="0"/>
              <a:t> </a:t>
            </a:r>
            <a:r>
              <a:rPr lang="ko-KR" altLang="en-US" dirty="0"/>
              <a:t>한국인 대비 낮은 연봉</a:t>
            </a:r>
            <a:r>
              <a:rPr lang="en-US" altLang="ko-KR" dirty="0"/>
              <a:t>(52.3%)</a:t>
            </a:r>
            <a:endParaRPr lang="en-US" altLang="ja-JP" dirty="0"/>
          </a:p>
          <a:p>
            <a:pPr rtl="0"/>
            <a:r>
              <a:rPr lang="ko-KR" altLang="en-US" dirty="0"/>
              <a:t>외국인 유학생 한국어 구사 능력 부족</a:t>
            </a:r>
            <a:endParaRPr lang="en-US" altLang="ja-JP" dirty="0"/>
          </a:p>
        </p:txBody>
      </p:sp>
      <p:pic>
        <p:nvPicPr>
          <p:cNvPr id="5" name="그림 개체 틀 4" descr="군중의 앞에 있는 남자">
            <a:extLst>
              <a:ext uri="{FF2B5EF4-FFF2-40B4-BE49-F238E27FC236}">
                <a16:creationId xmlns:a16="http://schemas.microsoft.com/office/drawing/2014/main" id="{EB446F87-E920-4084-8574-3F3BA2741E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38C040-610D-4FE3-4E13-9E8FB40D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566737"/>
            <a:ext cx="10904438" cy="583800"/>
          </a:xfrm>
        </p:spPr>
        <p:txBody>
          <a:bodyPr/>
          <a:lstStyle/>
          <a:p>
            <a:r>
              <a:rPr lang="ko-KR" altLang="en-US" dirty="0"/>
              <a:t>한국 산업의 일자리 창출 감소</a:t>
            </a:r>
            <a:r>
              <a:rPr lang="en-US" altLang="ko-KR" dirty="0"/>
              <a:t>, </a:t>
            </a:r>
            <a:r>
              <a:rPr lang="ko-KR" altLang="en-US" dirty="0"/>
              <a:t>그 원인과 대책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D5CB54-2E87-7450-F812-69156212BA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6586" y="1584325"/>
            <a:ext cx="10904865" cy="470693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취업유발계수의 하락</a:t>
            </a:r>
            <a:r>
              <a:rPr lang="en-US" altLang="ko-KR" dirty="0"/>
              <a:t>, </a:t>
            </a:r>
            <a:r>
              <a:rPr lang="ko-KR" altLang="en-US" dirty="0"/>
              <a:t>그 의미</a:t>
            </a:r>
          </a:p>
          <a:p>
            <a:r>
              <a:rPr lang="en-US" altLang="ko-KR" dirty="0"/>
              <a:t>2000</a:t>
            </a:r>
            <a:r>
              <a:rPr lang="ko-KR" altLang="en-US" dirty="0"/>
              <a:t>년대 초반 </a:t>
            </a:r>
            <a:r>
              <a:rPr lang="en-US" altLang="ko-KR" dirty="0"/>
              <a:t>20</a:t>
            </a:r>
            <a:r>
              <a:rPr lang="ko-KR" altLang="en-US" dirty="0"/>
              <a:t>명대를 기록하던 이 수치는 현재 </a:t>
            </a:r>
            <a:r>
              <a:rPr lang="en-US" altLang="ko-KR" dirty="0"/>
              <a:t>8.1</a:t>
            </a:r>
            <a:r>
              <a:rPr lang="ko-KR" altLang="en-US" dirty="0"/>
              <a:t>명으로 급락</a:t>
            </a:r>
          </a:p>
          <a:p>
            <a:r>
              <a:rPr lang="en-US" altLang="ko-KR" dirty="0"/>
              <a:t>2.</a:t>
            </a:r>
            <a:r>
              <a:rPr lang="ko-KR" altLang="en-US" dirty="0"/>
              <a:t>산업별 고용 창출 능력 비교</a:t>
            </a:r>
          </a:p>
          <a:p>
            <a:r>
              <a:rPr lang="ko-KR" altLang="en-US" dirty="0"/>
              <a:t>농림수산품</a:t>
            </a:r>
            <a:r>
              <a:rPr lang="en-US" altLang="ko-KR" dirty="0"/>
              <a:t>: </a:t>
            </a:r>
            <a:r>
              <a:rPr lang="ko-KR" altLang="en-US" dirty="0"/>
              <a:t>취업유발계수가 </a:t>
            </a:r>
            <a:r>
              <a:rPr lang="en-US" altLang="ko-KR" dirty="0"/>
              <a:t>23.4</a:t>
            </a:r>
            <a:r>
              <a:rPr lang="ko-KR" altLang="en-US" dirty="0"/>
              <a:t>명으로 증가하며 유일한 예외를 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전력</a:t>
            </a:r>
            <a:r>
              <a:rPr lang="en-US" altLang="ko-KR" dirty="0"/>
              <a:t>·</a:t>
            </a:r>
            <a:r>
              <a:rPr lang="ko-KR" altLang="en-US" dirty="0"/>
              <a:t>가스</a:t>
            </a:r>
            <a:r>
              <a:rPr lang="en-US" altLang="ko-KR" dirty="0"/>
              <a:t>·</a:t>
            </a:r>
            <a:r>
              <a:rPr lang="ko-KR" altLang="en-US" dirty="0"/>
              <a:t>수도 및 폐기물</a:t>
            </a:r>
            <a:r>
              <a:rPr lang="en-US" altLang="ko-KR" dirty="0"/>
              <a:t>: 3.6</a:t>
            </a:r>
            <a:r>
              <a:rPr lang="ko-KR" altLang="en-US" dirty="0"/>
              <a:t>명으로 최저 수준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서비스업</a:t>
            </a:r>
            <a:r>
              <a:rPr lang="en-US" altLang="ko-KR" dirty="0"/>
              <a:t>: </a:t>
            </a:r>
            <a:r>
              <a:rPr lang="ko-KR" altLang="en-US" dirty="0"/>
              <a:t>평균 </a:t>
            </a:r>
            <a:r>
              <a:rPr lang="en-US" altLang="ko-KR" dirty="0"/>
              <a:t>10</a:t>
            </a:r>
            <a:r>
              <a:rPr lang="ko-KR" altLang="en-US" dirty="0"/>
              <a:t>명으로</a:t>
            </a:r>
            <a:r>
              <a:rPr lang="en-US" altLang="ko-KR" dirty="0"/>
              <a:t>, </a:t>
            </a:r>
            <a:r>
              <a:rPr lang="ko-KR" altLang="en-US" dirty="0"/>
              <a:t>소비자서비스</a:t>
            </a:r>
            <a:r>
              <a:rPr lang="en-US" altLang="ko-KR" dirty="0"/>
              <a:t>(14.8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r>
              <a:rPr lang="ko-KR" altLang="en-US" dirty="0"/>
              <a:t>가 생산자서비스</a:t>
            </a:r>
            <a:r>
              <a:rPr lang="en-US" altLang="ko-KR" dirty="0"/>
              <a:t>(7.1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r>
              <a:rPr lang="ko-KR" altLang="en-US" dirty="0"/>
              <a:t>보다 고용 창출 능력이 높았습니다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일자리 창출을 위한 한국 산업의 과제</a:t>
            </a:r>
          </a:p>
          <a:p>
            <a:r>
              <a:rPr lang="ko-KR" altLang="en-US" dirty="0"/>
              <a:t>한국 산업의 일자리 창출 능력 감소는 단순한 경제적 문제가 아니라</a:t>
            </a:r>
            <a:r>
              <a:rPr lang="en-US" altLang="ko-KR" dirty="0"/>
              <a:t>, </a:t>
            </a:r>
            <a:r>
              <a:rPr lang="ko-KR" altLang="en-US" dirty="0"/>
              <a:t>기술 발전</a:t>
            </a:r>
            <a:r>
              <a:rPr lang="en-US" altLang="ko-KR" dirty="0"/>
              <a:t>, </a:t>
            </a:r>
            <a:r>
              <a:rPr lang="ko-KR" altLang="en-US" dirty="0"/>
              <a:t>고용 구조 변화</a:t>
            </a:r>
            <a:r>
              <a:rPr lang="en-US" altLang="ko-KR" dirty="0"/>
              <a:t>, </a:t>
            </a:r>
            <a:r>
              <a:rPr lang="ko-KR" altLang="en-US" dirty="0"/>
              <a:t>물가 상승 등 복합적인 요인의 결과입니다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이를 해결하기 위해선 기술과 인력을 융합한 </a:t>
            </a:r>
            <a:r>
              <a:rPr lang="ko-KR" altLang="en-US" dirty="0" err="1"/>
              <a:t>신산업</a:t>
            </a:r>
            <a:r>
              <a:rPr lang="ko-KR" altLang="en-US" dirty="0"/>
              <a:t> 육성</a:t>
            </a:r>
            <a:r>
              <a:rPr lang="en-US" altLang="ko-KR" dirty="0"/>
              <a:t>, </a:t>
            </a:r>
            <a:r>
              <a:rPr lang="ko-KR" altLang="en-US" dirty="0"/>
              <a:t>노동 집약적 산업에 대한 투자 확대</a:t>
            </a:r>
            <a:r>
              <a:rPr lang="en-US" altLang="ko-KR" dirty="0"/>
              <a:t>, </a:t>
            </a:r>
            <a:r>
              <a:rPr lang="ko-KR" altLang="en-US" dirty="0"/>
              <a:t>대외 의존도를 낮추기 위한 내수 기반 강화가 필요합니다</a:t>
            </a:r>
            <a:r>
              <a:rPr lang="en-US" altLang="ko-K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04407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4FCCB-9207-B84F-4EB5-4BCC9522D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실패 정책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4D91DC-B638-2D4C-625B-6C07D502716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청년실업과 일자리 창출</a:t>
            </a:r>
          </a:p>
          <a:p>
            <a:r>
              <a:rPr lang="en-US" altLang="ko-KR" dirty="0"/>
              <a:t>2003</a:t>
            </a:r>
            <a:r>
              <a:rPr lang="ko-KR" altLang="en-US" dirty="0"/>
              <a:t>년 </a:t>
            </a:r>
            <a:r>
              <a:rPr lang="en-US" altLang="ko-KR" dirty="0"/>
              <a:t>12</a:t>
            </a:r>
            <a:r>
              <a:rPr lang="ko-KR" altLang="en-US" dirty="0"/>
              <a:t>월 현재 </a:t>
            </a:r>
            <a:r>
              <a:rPr lang="en-US" altLang="ko-KR" dirty="0"/>
              <a:t>15</a:t>
            </a:r>
            <a:r>
              <a:rPr lang="ko-KR" altLang="en-US" dirty="0"/>
              <a:t>세～</a:t>
            </a:r>
            <a:r>
              <a:rPr lang="en-US" altLang="ko-KR" dirty="0"/>
              <a:t>29</a:t>
            </a:r>
            <a:r>
              <a:rPr lang="ko-KR" altLang="en-US" dirty="0"/>
              <a:t>세의 청년실업자는 </a:t>
            </a:r>
            <a:r>
              <a:rPr lang="en-US" altLang="ko-KR" dirty="0"/>
              <a:t>43</a:t>
            </a:r>
            <a:r>
              <a:rPr lang="ko-KR" altLang="en-US" dirty="0"/>
              <a:t>만여명으로 전체 실업자의 </a:t>
            </a:r>
            <a:r>
              <a:rPr lang="en-US" altLang="ko-KR" dirty="0"/>
              <a:t>52%</a:t>
            </a:r>
            <a:r>
              <a:rPr lang="ko-KR" altLang="en-US" dirty="0"/>
              <a:t>에 달한다</a:t>
            </a:r>
            <a:r>
              <a:rPr lang="en-US" altLang="ko-KR" dirty="0"/>
              <a:t>. </a:t>
            </a:r>
            <a:r>
              <a:rPr lang="ko-KR" altLang="en-US" dirty="0"/>
              <a:t>청년실업률은 </a:t>
            </a:r>
            <a:r>
              <a:rPr lang="en-US" altLang="ko-KR" dirty="0"/>
              <a:t>1</a:t>
            </a:r>
            <a:r>
              <a:rPr lang="ko-KR" altLang="en-US" dirty="0"/>
              <a:t>년 만에 </a:t>
            </a:r>
            <a:r>
              <a:rPr lang="en-US" altLang="ko-KR" dirty="0"/>
              <a:t>6.6%</a:t>
            </a:r>
            <a:r>
              <a:rPr lang="ko-KR" altLang="en-US" dirty="0"/>
              <a:t>에서 </a:t>
            </a:r>
            <a:r>
              <a:rPr lang="en-US" altLang="ko-KR" dirty="0"/>
              <a:t>8.6%</a:t>
            </a:r>
            <a:r>
              <a:rPr lang="ko-KR" altLang="en-US" dirty="0"/>
              <a:t>로 늘어났으나</a:t>
            </a:r>
            <a:r>
              <a:rPr lang="en-US" altLang="ko-KR" dirty="0"/>
              <a:t>, 1/4</a:t>
            </a:r>
            <a:r>
              <a:rPr lang="ko-KR" altLang="en-US" dirty="0"/>
              <a:t>분기에 신규 졸업자들이 노동시장에 쏟아져 나옴에 따라 </a:t>
            </a:r>
            <a:r>
              <a:rPr lang="en-US" altLang="ko-KR" dirty="0"/>
              <a:t>11% </a:t>
            </a:r>
            <a:r>
              <a:rPr lang="ko-KR" altLang="en-US" dirty="0"/>
              <a:t>이상의 높은 실업률을 보이게 될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청년 인턴십이나 청년 공공근로정책의 실패는 이러한 조건 중 어느 하나도 충족하지 못했기 때문에 나타난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비정규직 차별</a:t>
            </a:r>
            <a:r>
              <a:rPr lang="en-US" altLang="ko-KR" dirty="0"/>
              <a:t>, </a:t>
            </a:r>
            <a:r>
              <a:rPr lang="ko-KR" altLang="en-US" dirty="0"/>
              <a:t>저임금 고용의 해소</a:t>
            </a:r>
            <a:r>
              <a:rPr lang="en-US" altLang="ko-KR" dirty="0"/>
              <a:t>, </a:t>
            </a:r>
            <a:r>
              <a:rPr lang="ko-KR" altLang="en-US" dirty="0"/>
              <a:t>기업규모간 임금격차의 축소를 고려한 노동시장 구조의 재편이라는 </a:t>
            </a:r>
            <a:r>
              <a:rPr lang="ko-KR" altLang="en-US" dirty="0" err="1"/>
              <a:t>중장기적인</a:t>
            </a:r>
            <a:r>
              <a:rPr lang="ko-KR" altLang="en-US" dirty="0"/>
              <a:t> 전망에 기초하여 접근해야 할 것</a:t>
            </a:r>
          </a:p>
          <a:p>
            <a:r>
              <a:rPr lang="ko-KR" altLang="en-US" dirty="0"/>
              <a:t>국사회가 ‘고용 없는 </a:t>
            </a:r>
            <a:r>
              <a:rPr lang="ko-KR" altLang="en-US" dirty="0" err="1"/>
              <a:t>성장’에</a:t>
            </a:r>
            <a:r>
              <a:rPr lang="ko-KR" altLang="en-US" dirty="0"/>
              <a:t> 접어들었다면</a:t>
            </a:r>
            <a:r>
              <a:rPr lang="en-US" altLang="ko-KR" dirty="0"/>
              <a:t>, </a:t>
            </a:r>
            <a:r>
              <a:rPr lang="ko-KR" altLang="en-US" dirty="0"/>
              <a:t>이는 고용정책이 경제성장 정책과 별도로 추진되어야 함을 의미한다</a:t>
            </a:r>
            <a:r>
              <a:rPr lang="en-US" altLang="ko-KR" dirty="0"/>
              <a:t>. </a:t>
            </a:r>
            <a:r>
              <a:rPr lang="ko-KR" altLang="en-US" dirty="0"/>
              <a:t>경제가 호전되더라도 일자리가 나아질 것으로 기대할 수 없다면</a:t>
            </a:r>
            <a:r>
              <a:rPr lang="en-US" altLang="ko-KR" dirty="0"/>
              <a:t>, </a:t>
            </a:r>
            <a:r>
              <a:rPr lang="ko-KR" altLang="en-US" dirty="0"/>
              <a:t>고용정책은 기조와 내용 모두 대전환을 맞아야 한다</a:t>
            </a:r>
            <a:r>
              <a:rPr lang="en-US" altLang="ko-KR" dirty="0"/>
              <a:t>. </a:t>
            </a:r>
            <a:r>
              <a:rPr lang="ko-KR" altLang="en-US" dirty="0"/>
              <a:t>임금억제</a:t>
            </a:r>
            <a:r>
              <a:rPr lang="en-US" altLang="ko-KR" dirty="0"/>
              <a:t>, </a:t>
            </a:r>
            <a:r>
              <a:rPr lang="ko-KR" altLang="en-US" dirty="0" err="1"/>
              <a:t>무분규선언</a:t>
            </a:r>
            <a:r>
              <a:rPr lang="en-US" altLang="ko-KR" dirty="0"/>
              <a:t>, </a:t>
            </a:r>
            <a:r>
              <a:rPr lang="ko-KR" altLang="en-US" dirty="0"/>
              <a:t>복지 축소 등은 경제성장이 고용을 수반한다는 맥락에서 가능한 협력논리이다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569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93AFD-D756-A7CC-2AE3-418A5083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실패 정책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599F6D-1126-39A7-7B05-C984D8EFAA2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800" dirty="0"/>
              <a:t>조선업 구조조정 </a:t>
            </a:r>
            <a:r>
              <a:rPr lang="en-US" altLang="ko-KR" sz="1800" dirty="0"/>
              <a:t>(2010</a:t>
            </a:r>
            <a:r>
              <a:rPr lang="ko-KR" altLang="en-US" sz="1800" dirty="0"/>
              <a:t>년대 초반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배경</a:t>
            </a:r>
            <a:r>
              <a:rPr lang="en-US" altLang="ko-KR" sz="1800" dirty="0"/>
              <a:t>: </a:t>
            </a:r>
            <a:r>
              <a:rPr lang="ko-KR" altLang="en-US" sz="1800" dirty="0"/>
              <a:t>한국의 조선업은 한때 세계 선박 건조 시장에서 높은 점유율을 기록하며 일자리 창출의 중요한 산업 중 하나였습니다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그러나 </a:t>
            </a:r>
            <a:r>
              <a:rPr lang="en-US" altLang="ko-KR" sz="1800" dirty="0"/>
              <a:t>2010</a:t>
            </a:r>
            <a:r>
              <a:rPr lang="ko-KR" altLang="en-US" sz="1800" dirty="0"/>
              <a:t>년대 초반</a:t>
            </a:r>
            <a:r>
              <a:rPr lang="en-US" altLang="ko-KR" sz="1800" dirty="0"/>
              <a:t>, </a:t>
            </a:r>
            <a:r>
              <a:rPr lang="ko-KR" altLang="en-US" sz="1800" dirty="0"/>
              <a:t>글로벌 경제 불황과 함께 원자재 가격 상승</a:t>
            </a:r>
            <a:r>
              <a:rPr lang="en-US" altLang="ko-KR" sz="1800" dirty="0"/>
              <a:t>, </a:t>
            </a:r>
            <a:r>
              <a:rPr lang="ko-KR" altLang="en-US" sz="1800" dirty="0"/>
              <a:t>경쟁 심화 등이 맞물리며 조선업의 경영 어려움이 심화되었습니다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문제</a:t>
            </a:r>
            <a:r>
              <a:rPr lang="en-US" altLang="ko-KR" sz="1800" dirty="0"/>
              <a:t>: </a:t>
            </a:r>
            <a:r>
              <a:rPr lang="ko-KR" altLang="en-US" sz="1800" dirty="0"/>
              <a:t>대기업들이 주도하는 조선업에서 대규모 구조조정이 발생했으며</a:t>
            </a:r>
            <a:r>
              <a:rPr lang="en-US" altLang="ko-KR" sz="1800" dirty="0"/>
              <a:t>, </a:t>
            </a:r>
            <a:r>
              <a:rPr lang="ko-KR" altLang="en-US" sz="1800" dirty="0"/>
              <a:t>이는 수많은 노동자들의 일자리 상실로 이어졌습니다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특히</a:t>
            </a:r>
            <a:r>
              <a:rPr lang="en-US" altLang="ko-KR" sz="1800" dirty="0"/>
              <a:t>, </a:t>
            </a:r>
            <a:r>
              <a:rPr lang="ko-KR" altLang="en-US" sz="1800" dirty="0"/>
              <a:t>중소형 조선소들은 경영난을 겪고 많은 일자리가 사라졌습니다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원인</a:t>
            </a:r>
            <a:r>
              <a:rPr lang="en-US" altLang="ko-KR" sz="1800" dirty="0"/>
              <a:t>: </a:t>
            </a:r>
            <a:r>
              <a:rPr lang="ko-KR" altLang="en-US" sz="1800" dirty="0"/>
              <a:t>조선업의 과도한 경쟁과 글로벌 수요 감소</a:t>
            </a:r>
            <a:r>
              <a:rPr lang="en-US" altLang="ko-KR" sz="1800" dirty="0"/>
              <a:t>, </a:t>
            </a:r>
            <a:r>
              <a:rPr lang="ko-KR" altLang="en-US" sz="1800" dirty="0"/>
              <a:t>그리고 외환위기 후 급증한 고용의 구조적 문제가 맞물려 일자리 창출에 실패한 경우입니다</a:t>
            </a:r>
            <a:r>
              <a:rPr lang="en-US" altLang="ko-KR" sz="1800" dirty="0"/>
              <a:t>. </a:t>
            </a:r>
            <a:r>
              <a:rPr lang="ko-KR" altLang="en-US" sz="1800" dirty="0"/>
              <a:t>또한</a:t>
            </a:r>
            <a:r>
              <a:rPr lang="en-US" altLang="ko-KR" sz="1800" dirty="0"/>
              <a:t>, </a:t>
            </a:r>
            <a:r>
              <a:rPr lang="ko-KR" altLang="en-US" sz="1800" dirty="0"/>
              <a:t>정부의 구조조정 과정에서 신속한 대처 부족과 후속 지원 미비도 문제를 </a:t>
            </a:r>
            <a:r>
              <a:rPr lang="ko-KR" altLang="en-US" sz="1800" dirty="0" err="1"/>
              <a:t>심화시켰습니다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125320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F743C-59E7-96DC-75D1-7F3306E00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55AF9-FD20-1995-6DB7-0F50A2BC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실패 정책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FA4198-6406-333F-985C-6A1EBFC4E9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800" dirty="0"/>
              <a:t>2. </a:t>
            </a:r>
            <a:r>
              <a:rPr lang="ko-KR" altLang="en-US" sz="1800" dirty="0"/>
              <a:t>청년 일자리 창출 정책의 한계 </a:t>
            </a:r>
            <a:r>
              <a:rPr lang="en-US" altLang="ko-KR" sz="1800" dirty="0"/>
              <a:t>(2010</a:t>
            </a:r>
            <a:r>
              <a:rPr lang="ko-KR" altLang="en-US" sz="1800" dirty="0"/>
              <a:t>년대 후반</a:t>
            </a:r>
            <a:r>
              <a:rPr lang="en-US" altLang="ko-KR" sz="1800" dirty="0"/>
              <a:t>)</a:t>
            </a:r>
          </a:p>
          <a:p>
            <a:r>
              <a:rPr lang="ko-KR" altLang="en-US" sz="1800" dirty="0"/>
              <a:t>배경</a:t>
            </a:r>
            <a:r>
              <a:rPr lang="en-US" altLang="ko-KR" sz="1800" dirty="0"/>
              <a:t>: </a:t>
            </a:r>
            <a:r>
              <a:rPr lang="ko-KR" altLang="en-US" sz="1800" dirty="0"/>
              <a:t>한국은 지속적으로 청년 실업 문제를 해결하기 위해 다양한 일자리 창출 정책을 추진해왔습니다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예를 들어</a:t>
            </a:r>
            <a:r>
              <a:rPr lang="en-US" altLang="ko-KR" sz="1800" dirty="0"/>
              <a:t>, </a:t>
            </a:r>
            <a:r>
              <a:rPr lang="ko-KR" altLang="en-US" sz="1800" dirty="0"/>
              <a:t>청년 창업 지원</a:t>
            </a:r>
            <a:r>
              <a:rPr lang="en-US" altLang="ko-KR" sz="1800" dirty="0"/>
              <a:t>, </a:t>
            </a:r>
            <a:r>
              <a:rPr lang="ko-KR" altLang="en-US" sz="1800" dirty="0"/>
              <a:t>공공부문 일자리 창출</a:t>
            </a:r>
            <a:r>
              <a:rPr lang="en-US" altLang="ko-KR" sz="1800" dirty="0"/>
              <a:t>, </a:t>
            </a:r>
            <a:r>
              <a:rPr lang="ko-KR" altLang="en-US" sz="1800" dirty="0"/>
              <a:t>기업에 대한 세금 인센티브 등을 포함한 정책이 있습니다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문제</a:t>
            </a:r>
            <a:r>
              <a:rPr lang="en-US" altLang="ko-KR" sz="1800" dirty="0"/>
              <a:t>: </a:t>
            </a:r>
            <a:r>
              <a:rPr lang="ko-KR" altLang="en-US" sz="1800" dirty="0"/>
              <a:t>그러나 이러한 정책들은 실제로 청년들이 원하는 질 높은 일자리를 창출하는 데에는 한계가 있었습니다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특히</a:t>
            </a:r>
            <a:r>
              <a:rPr lang="en-US" altLang="ko-KR" sz="1800" dirty="0"/>
              <a:t>, </a:t>
            </a:r>
            <a:r>
              <a:rPr lang="ko-KR" altLang="en-US" sz="1800" dirty="0"/>
              <a:t>공공부문 일자리는 일시적인 고용 형태로 제공되거나</a:t>
            </a:r>
            <a:r>
              <a:rPr lang="en-US" altLang="ko-KR" sz="1800" dirty="0"/>
              <a:t>, </a:t>
            </a:r>
            <a:r>
              <a:rPr lang="ko-KR" altLang="en-US" sz="1800" dirty="0"/>
              <a:t>창업 지원은 일부 청년들에게만 효과를 미친다는 비판이 있었습니다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결국</a:t>
            </a:r>
            <a:r>
              <a:rPr lang="en-US" altLang="ko-KR" sz="1800" dirty="0"/>
              <a:t>, </a:t>
            </a:r>
            <a:r>
              <a:rPr lang="ko-KR" altLang="en-US" sz="1800" dirty="0"/>
              <a:t>청년층의 고용 불안정이 계속되어 일자리 창출 목표를 달성하는 데 실패한 사례로 평가받고 있습니다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원인</a:t>
            </a:r>
            <a:r>
              <a:rPr lang="en-US" altLang="ko-KR" sz="1800" dirty="0"/>
              <a:t>: </a:t>
            </a:r>
            <a:r>
              <a:rPr lang="ko-KR" altLang="en-US" sz="1800" dirty="0"/>
              <a:t>정책 실행의 효과 부족</a:t>
            </a:r>
            <a:r>
              <a:rPr lang="en-US" altLang="ko-KR" sz="1800" dirty="0"/>
              <a:t>, </a:t>
            </a:r>
            <a:r>
              <a:rPr lang="ko-KR" altLang="en-US" sz="1800" dirty="0"/>
              <a:t>일자리의 질 문제</a:t>
            </a:r>
            <a:r>
              <a:rPr lang="en-US" altLang="ko-KR" sz="1800" dirty="0"/>
              <a:t>, </a:t>
            </a:r>
            <a:r>
              <a:rPr lang="ko-KR" altLang="en-US" sz="1800" dirty="0"/>
              <a:t>청년층의 취업 기대와 현실 간의 괴리 등이 주요 원인으로 지적되었습니다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또한</a:t>
            </a:r>
            <a:r>
              <a:rPr lang="en-US" altLang="ko-KR" sz="1800" dirty="0"/>
              <a:t>, </a:t>
            </a:r>
            <a:r>
              <a:rPr lang="ko-KR" altLang="en-US" sz="1800" dirty="0"/>
              <a:t>기업들이 청년을 고용하는 것에 대해 신중하게 접근하면서 일자리 창출에 한계를 느끼게 되었습니다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982416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chemeClr val="bg1"/>
                </a:solidFill>
              </a:rPr>
              <a:t>새로운 대응 방향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세계적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ko" dirty="0"/>
              <a:t>부제목 B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A47E51-00A0-8B23-C5B0-B1E446417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58" y="1284672"/>
            <a:ext cx="4891928" cy="5306628"/>
          </a:xfrm>
          <a:prstGeom prst="rect">
            <a:avLst/>
          </a:prstGeom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70D8671C-2508-C19C-792D-17CD612B0EC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61975" y="1371601"/>
            <a:ext cx="5362575" cy="5002959"/>
          </a:xfrm>
        </p:spPr>
        <p:txBody>
          <a:bodyPr>
            <a:noAutofit/>
          </a:bodyPr>
          <a:lstStyle/>
          <a:p>
            <a:r>
              <a:rPr lang="ko-KR" altLang="en-US" sz="1100" dirty="0"/>
              <a:t>프랑스</a:t>
            </a:r>
            <a:r>
              <a:rPr lang="en-US" altLang="ko-KR" sz="1100" dirty="0"/>
              <a:t>: </a:t>
            </a:r>
            <a:r>
              <a:rPr lang="ko-KR" altLang="en-US" sz="1100" dirty="0"/>
              <a:t>실업</a:t>
            </a:r>
            <a:r>
              <a:rPr lang="en-US" altLang="ko-KR" sz="1100" dirty="0"/>
              <a:t>- </a:t>
            </a:r>
            <a:r>
              <a:rPr lang="ko-KR" altLang="en-US" sz="1100" dirty="0"/>
              <a:t>고용</a:t>
            </a:r>
            <a:r>
              <a:rPr lang="en-US" altLang="ko-KR" sz="1100" dirty="0"/>
              <a:t>- </a:t>
            </a:r>
            <a:r>
              <a:rPr lang="ko-KR" altLang="en-US" sz="1100" dirty="0"/>
              <a:t>기업 연계 </a:t>
            </a:r>
            <a:r>
              <a:rPr lang="ko-KR" altLang="en-US" sz="1100" dirty="0" err="1"/>
              <a:t>정책을미씨옹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로칼</a:t>
            </a:r>
            <a:r>
              <a:rPr lang="en-US" altLang="ko-KR" sz="1100" dirty="0"/>
              <a:t>(Mission Locale) </a:t>
            </a:r>
            <a:r>
              <a:rPr lang="ko-KR" altLang="en-US" sz="1100" dirty="0"/>
              <a:t>지역 센터 운영을 통해서 니트 청년</a:t>
            </a:r>
            <a:r>
              <a:rPr lang="en-US" altLang="ko-KR" sz="1100" dirty="0"/>
              <a:t>(16-25</a:t>
            </a:r>
            <a:r>
              <a:rPr lang="ko-KR" altLang="en-US" sz="1100" dirty="0"/>
              <a:t>세</a:t>
            </a:r>
            <a:r>
              <a:rPr lang="en-US" altLang="ko-KR" sz="1100" dirty="0"/>
              <a:t>) </a:t>
            </a:r>
            <a:r>
              <a:rPr lang="ko-KR" altLang="en-US" sz="1100" dirty="0"/>
              <a:t>대상으로 </a:t>
            </a:r>
            <a:r>
              <a:rPr lang="en-US" altLang="ko-KR" sz="1100" dirty="0"/>
              <a:t>1</a:t>
            </a:r>
            <a:r>
              <a:rPr lang="ko-KR" altLang="en-US" sz="1100" dirty="0"/>
              <a:t>년 동반 프로그램을 제공하고</a:t>
            </a:r>
            <a:r>
              <a:rPr lang="en-US" altLang="ko-KR" sz="1100" dirty="0"/>
              <a:t>, </a:t>
            </a:r>
            <a:r>
              <a:rPr lang="ko-KR" altLang="en-US" sz="1100" dirty="0"/>
              <a:t>고용</a:t>
            </a:r>
            <a:r>
              <a:rPr lang="en-US" altLang="ko-KR" sz="1100" dirty="0"/>
              <a:t>, </a:t>
            </a:r>
            <a:r>
              <a:rPr lang="ko-KR" altLang="en-US" sz="1100" dirty="0"/>
              <a:t>건강</a:t>
            </a:r>
            <a:r>
              <a:rPr lang="en-US" altLang="ko-KR" sz="1100" dirty="0"/>
              <a:t>, </a:t>
            </a:r>
            <a:r>
              <a:rPr lang="ko-KR" altLang="en-US" sz="1100" dirty="0"/>
              <a:t>주거에 대한 권리 등 시민권을 보장하기 위한 다양한 도움을 제공하고 있습니다</a:t>
            </a:r>
            <a:r>
              <a:rPr lang="en-US" altLang="ko-KR" sz="1100" dirty="0"/>
              <a:t>. </a:t>
            </a:r>
            <a:r>
              <a:rPr lang="ko-KR" altLang="en-US" sz="1100" dirty="0" err="1"/>
              <a:t>미씨옹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로칼은</a:t>
            </a:r>
            <a:r>
              <a:rPr lang="ko-KR" altLang="en-US" sz="1100" dirty="0"/>
              <a:t> 단순히 청년에게 복지 제공하는 게 아닌 교육 시스템을 거친 </a:t>
            </a:r>
            <a:r>
              <a:rPr lang="ko-KR" altLang="en-US" sz="1100" dirty="0" err="1"/>
              <a:t>청년을고용</a:t>
            </a:r>
            <a:r>
              <a:rPr lang="ko-KR" altLang="en-US" sz="1100" dirty="0"/>
              <a:t> 시스템에 재진입시키는 게 주요한 목표로 삼고 있습니다</a:t>
            </a:r>
            <a:r>
              <a:rPr lang="en-US" altLang="ko-KR" sz="1100" dirty="0"/>
              <a:t>. </a:t>
            </a:r>
          </a:p>
          <a:p>
            <a:r>
              <a:rPr lang="ko-KR" altLang="en-US" sz="1100" dirty="0"/>
              <a:t>일본 요코하마시</a:t>
            </a:r>
            <a:r>
              <a:rPr lang="en-US" altLang="ko-KR" sz="1100" dirty="0"/>
              <a:t>: </a:t>
            </a:r>
            <a:r>
              <a:rPr lang="ko-KR" altLang="en-US" sz="1100" dirty="0"/>
              <a:t>니트</a:t>
            </a:r>
            <a:r>
              <a:rPr lang="en-US" altLang="ko-KR" sz="1100" dirty="0"/>
              <a:t>/</a:t>
            </a:r>
            <a:r>
              <a:rPr lang="ko-KR" altLang="en-US" sz="1100" dirty="0" err="1"/>
              <a:t>프리터</a:t>
            </a:r>
            <a:r>
              <a:rPr lang="ko-KR" altLang="en-US" sz="1100" dirty="0"/>
              <a:t> 청년을 위한 맞춤형 고용 </a:t>
            </a:r>
            <a:r>
              <a:rPr lang="ko-KR" altLang="en-US" sz="1100" dirty="0" err="1"/>
              <a:t>정책을니트</a:t>
            </a:r>
            <a:r>
              <a:rPr lang="ko-KR" altLang="en-US" sz="1100" dirty="0"/>
              <a:t> 청년층 내 서로 다른 집단</a:t>
            </a:r>
            <a:r>
              <a:rPr lang="en-US" altLang="ko-KR" sz="1100" dirty="0"/>
              <a:t>(</a:t>
            </a:r>
            <a:r>
              <a:rPr lang="ko-KR" altLang="en-US" sz="1100" dirty="0"/>
              <a:t>구직형</a:t>
            </a:r>
            <a:r>
              <a:rPr lang="en-US" altLang="ko-KR" sz="1100" dirty="0"/>
              <a:t>/</a:t>
            </a:r>
            <a:r>
              <a:rPr lang="ko-KR" altLang="en-US" sz="1100" dirty="0"/>
              <a:t>실업자형</a:t>
            </a:r>
            <a:r>
              <a:rPr lang="en-US" altLang="ko-KR" sz="1100" dirty="0"/>
              <a:t>, </a:t>
            </a:r>
            <a:r>
              <a:rPr lang="ko-KR" altLang="en-US" sz="1100" dirty="0"/>
              <a:t>비구직형</a:t>
            </a:r>
            <a:r>
              <a:rPr lang="en-US" altLang="ko-KR" sz="1100" dirty="0"/>
              <a:t>/</a:t>
            </a:r>
            <a:r>
              <a:rPr lang="ko-KR" altLang="en-US" sz="1100" dirty="0"/>
              <a:t>무기력형</a:t>
            </a:r>
            <a:r>
              <a:rPr lang="en-US" altLang="ko-KR" sz="1100" dirty="0"/>
              <a:t>, </a:t>
            </a:r>
            <a:r>
              <a:rPr lang="ko-KR" altLang="en-US" sz="1100" dirty="0"/>
              <a:t>비희망형</a:t>
            </a:r>
            <a:r>
              <a:rPr lang="en-US" altLang="ko-KR" sz="1100" dirty="0"/>
              <a:t>/</a:t>
            </a:r>
            <a:r>
              <a:rPr lang="ko-KR" altLang="en-US" sz="1100" dirty="0"/>
              <a:t>은둔형</a:t>
            </a:r>
            <a:r>
              <a:rPr lang="en-US" altLang="ko-KR" sz="1100" dirty="0"/>
              <a:t>)</a:t>
            </a:r>
            <a:r>
              <a:rPr lang="ko-KR" altLang="en-US" sz="1100" dirty="0"/>
              <a:t>이 있다는 점을 인식하고</a:t>
            </a:r>
            <a:r>
              <a:rPr lang="en-US" altLang="ko-KR" sz="1100" dirty="0"/>
              <a:t>, </a:t>
            </a:r>
            <a:r>
              <a:rPr lang="ko-KR" altLang="en-US" sz="1100" dirty="0"/>
              <a:t>각 집단에 적합한 지원을 하도록 자원을 연계하는 데 힘을 쏟고 있습니다</a:t>
            </a:r>
            <a:r>
              <a:rPr lang="en-US" altLang="ko-KR" sz="1100" dirty="0"/>
              <a:t>. </a:t>
            </a:r>
          </a:p>
          <a:p>
            <a:r>
              <a:rPr lang="ko-KR" altLang="en-US" sz="1100" dirty="0"/>
              <a:t>캐나다</a:t>
            </a:r>
            <a:r>
              <a:rPr lang="en-US" altLang="ko-KR" sz="1100" dirty="0"/>
              <a:t>: </a:t>
            </a:r>
            <a:r>
              <a:rPr lang="ko-KR" altLang="en-US" sz="1100" dirty="0"/>
              <a:t>청년의회를 통해 청년정책 참여를 </a:t>
            </a:r>
            <a:r>
              <a:rPr lang="ko-KR" altLang="en-US" sz="1100" dirty="0" err="1"/>
              <a:t>보장캐나다는</a:t>
            </a:r>
            <a:r>
              <a:rPr lang="ko-KR" altLang="en-US" sz="1100" dirty="0"/>
              <a:t> 청년고용전략</a:t>
            </a:r>
            <a:r>
              <a:rPr lang="en-US" altLang="ko-KR" sz="1100" dirty="0"/>
              <a:t>(YES-YESS)</a:t>
            </a:r>
            <a:r>
              <a:rPr lang="ko-KR" altLang="en-US" sz="1100" dirty="0"/>
              <a:t>을 운영하고 있습니다</a:t>
            </a:r>
            <a:r>
              <a:rPr lang="en-US" altLang="ko-KR" sz="1100" dirty="0"/>
              <a:t>. </a:t>
            </a:r>
            <a:r>
              <a:rPr lang="ko-KR" altLang="en-US" sz="1100" dirty="0"/>
              <a:t>이는 청년의 기술 및 경력축적을 도와 직업을 찾고</a:t>
            </a:r>
            <a:r>
              <a:rPr lang="en-US" altLang="ko-KR" sz="1100" dirty="0"/>
              <a:t>, </a:t>
            </a:r>
            <a:r>
              <a:rPr lang="ko-KR" altLang="en-US" sz="1100" dirty="0"/>
              <a:t>유지시키는 것을 목표로 삼고 있습니다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핀란드</a:t>
            </a:r>
            <a:r>
              <a:rPr lang="en-US" altLang="ko-KR" sz="1100" dirty="0"/>
              <a:t>: </a:t>
            </a:r>
            <a:r>
              <a:rPr lang="ko-KR" altLang="en-US" sz="1100" dirty="0"/>
              <a:t>관료적 행정 탈피해 청년을 위한 원스톱안내센터를 체적으로는 ▴일자리 알선 ▴교육 및 직업훈련 연계 ▴직업 탐색 훈련 ▴창업보조금 지원 ▴취업지도 및 진로계획 프로그램 등이 있는데요</a:t>
            </a:r>
            <a:r>
              <a:rPr lang="en-US" altLang="ko-KR" sz="1100" dirty="0"/>
              <a:t>. </a:t>
            </a:r>
            <a:r>
              <a:rPr lang="ko-KR" altLang="en-US" sz="1100" dirty="0"/>
              <a:t>실제 </a:t>
            </a:r>
            <a:r>
              <a:rPr lang="en-US" altLang="ko-KR" sz="1100" dirty="0"/>
              <a:t>TE-Office</a:t>
            </a:r>
            <a:r>
              <a:rPr lang="ko-KR" altLang="en-US" sz="1100" dirty="0"/>
              <a:t>에 구직자로 등록한 지 </a:t>
            </a:r>
            <a:r>
              <a:rPr lang="en-US" altLang="ko-KR" sz="1100" dirty="0"/>
              <a:t>3</a:t>
            </a:r>
            <a:r>
              <a:rPr lang="ko-KR" altLang="en-US" sz="1100" dirty="0"/>
              <a:t>개월 이내에 해결책을 수용한 청년은 </a:t>
            </a:r>
            <a:r>
              <a:rPr lang="en-US" altLang="ko-KR" sz="1100" dirty="0"/>
              <a:t>48.3%, 3</a:t>
            </a:r>
            <a:r>
              <a:rPr lang="ko-KR" altLang="en-US" sz="1100" dirty="0"/>
              <a:t>개월 이후 </a:t>
            </a:r>
            <a:r>
              <a:rPr lang="en-US" altLang="ko-KR" sz="1100" dirty="0"/>
              <a:t>24% </a:t>
            </a:r>
            <a:r>
              <a:rPr lang="ko-KR" altLang="en-US" sz="1100" dirty="0"/>
              <a:t>등으로 청년 구직자 </a:t>
            </a:r>
            <a:r>
              <a:rPr lang="en-US" altLang="ko-KR" sz="1100" dirty="0"/>
              <a:t>70% </a:t>
            </a:r>
            <a:r>
              <a:rPr lang="ko-KR" altLang="en-US" sz="1100" dirty="0"/>
              <a:t>이상이 해당 제도를 잘 활용하고 있는 결과를 확인할 수 있었습니다</a:t>
            </a:r>
            <a:r>
              <a:rPr lang="en-US" altLang="ko-KR" sz="11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E6786-C587-88EE-E000-DEA619270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149522-2C58-0817-C604-613BCE395A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7ACF0B-578A-0F41-7E54-CA113E2A0390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AD78673-2FBE-0D21-A990-65BB423C42A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C1CCA34-EF6D-3765-E768-28EC2F8C051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93DA61-88CB-52D1-76F2-71B4CCD3E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882" y="95250"/>
            <a:ext cx="66675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90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1875631"/>
            <a:ext cx="5058209" cy="583800"/>
          </a:xfrm>
        </p:spPr>
        <p:txBody>
          <a:bodyPr rtlCol="0"/>
          <a:lstStyle/>
          <a:p>
            <a:pPr rtl="0"/>
            <a:r>
              <a:rPr lang="ko-KR" altLang="en-US" dirty="0"/>
              <a:t>결론</a:t>
            </a:r>
            <a:br>
              <a:rPr lang="en-US" altLang="ko" dirty="0"/>
            </a:br>
            <a:r>
              <a:rPr lang="en-US" altLang="ko" dirty="0"/>
              <a:t>Q&amp;A</a:t>
            </a:r>
            <a:endParaRPr lang="ko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167531"/>
            <a:ext cx="5058209" cy="2165350"/>
          </a:xfrm>
        </p:spPr>
        <p:txBody>
          <a:bodyPr rtlCol="0">
            <a:normAutofit fontScale="32500" lnSpcReduction="20000"/>
          </a:bodyPr>
          <a:lstStyle/>
          <a:p>
            <a:pPr rtl="0"/>
            <a:endParaRPr lang="en-US" altLang="ko" dirty="0"/>
          </a:p>
          <a:p>
            <a:pPr rtl="0"/>
            <a:r>
              <a:rPr lang="ko-KR" altLang="en-US" sz="4400" dirty="0" err="1"/>
              <a:t>일석이조팀이였습니다</a:t>
            </a:r>
            <a:r>
              <a:rPr lang="en-US" altLang="ko-KR" sz="4400" dirty="0"/>
              <a:t>. </a:t>
            </a:r>
            <a:r>
              <a:rPr lang="ko-KR" altLang="en-US" sz="4400" dirty="0"/>
              <a:t>감사합니다</a:t>
            </a:r>
            <a:r>
              <a:rPr lang="en-US" altLang="ko-KR" sz="4400" dirty="0"/>
              <a:t>!</a:t>
            </a:r>
          </a:p>
          <a:p>
            <a:pPr rtl="0"/>
            <a:r>
              <a:rPr lang="ko-KR" altLang="en-US" sz="4400" dirty="0"/>
              <a:t>출처</a:t>
            </a:r>
            <a:r>
              <a:rPr lang="en-US" altLang="ko-KR" sz="4400" dirty="0"/>
              <a:t>https://kosis.kr/search/search.do?query=%EC%9C%A0%ED%95%99%EC%83%9D</a:t>
            </a:r>
          </a:p>
        </p:txBody>
      </p:sp>
      <p:pic>
        <p:nvPicPr>
          <p:cNvPr id="7" name="그림 개체 틀 6" descr="큰 도시 풍경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724740-3CB7-4701-BF7F-7A3FAA49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DC643-2E36-419F-AFF1-47CDD4BAA528}" type="datetime1">
              <a:rPr lang="ko-KR" altLang="en-US" smtClean="0"/>
              <a:t>2025-01-21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ED9995-DCB6-AB96-4C50-8D5E972CE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데이터베이스 구축 분석계획</a:t>
            </a: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63734A0C-6686-69C6-65E4-8C773310183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950227129"/>
              </p:ext>
            </p:extLst>
          </p:nvPr>
        </p:nvGraphicFramePr>
        <p:xfrm>
          <a:off x="505274" y="1438275"/>
          <a:ext cx="10904536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7951">
                  <a:extLst>
                    <a:ext uri="{9D8B030D-6E8A-4147-A177-3AD203B41FA5}">
                      <a16:colId xmlns:a16="http://schemas.microsoft.com/office/drawing/2014/main" val="3432761645"/>
                    </a:ext>
                  </a:extLst>
                </a:gridCol>
                <a:gridCol w="8466585">
                  <a:extLst>
                    <a:ext uri="{9D8B030D-6E8A-4147-A177-3AD203B41FA5}">
                      <a16:colId xmlns:a16="http://schemas.microsoft.com/office/drawing/2014/main" val="42252182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주요 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상세 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3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제공 되어있는 데이터에서 </a:t>
                      </a:r>
                      <a:r>
                        <a:rPr lang="ko-KR" altLang="en-US" dirty="0" err="1"/>
                        <a:t>파이썬을</a:t>
                      </a:r>
                      <a:r>
                        <a:rPr lang="ko-KR" altLang="en-US" dirty="0"/>
                        <a:t> 이용해서 한 엑셀파일로 합치기</a:t>
                      </a:r>
                      <a:r>
                        <a:rPr lang="en-US" altLang="ko-KR" dirty="0"/>
                        <a:t>(2020.05~2021.03</a:t>
                      </a:r>
                      <a:r>
                        <a:rPr lang="ko-KR" altLang="en-US" dirty="0"/>
                        <a:t>세부통계</a:t>
                      </a:r>
                      <a:r>
                        <a:rPr lang="en-US" altLang="ko-KR" dirty="0"/>
                        <a:t>, 2021.03~2023.11</a:t>
                      </a:r>
                      <a:r>
                        <a:rPr lang="ko-KR" altLang="en-US" dirty="0"/>
                        <a:t>목적별 국적별 입국현황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2012~2023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immigration)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978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정제 및 가공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 데이터 오류 및 </a:t>
                      </a:r>
                      <a:r>
                        <a:rPr lang="ko-KR" altLang="en-US" dirty="0" err="1"/>
                        <a:t>결측치</a:t>
                      </a:r>
                      <a:r>
                        <a:rPr lang="ko-KR" altLang="en-US" dirty="0"/>
                        <a:t> 보완 </a:t>
                      </a:r>
                      <a:endParaRPr lang="en-US" altLang="ko-KR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 변수 간의 관계 분석 및 추가 변수 생성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예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전공 분야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비자 종류 등</a:t>
                      </a:r>
                      <a:r>
                        <a:rPr lang="en-US" altLang="ko-KR" dirty="0"/>
                        <a:t>) 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데이터 시각화를 통한 데이터 이해도 증진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201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유학생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국적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성별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연령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입국일 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지역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비자 종류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추가데이터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 등 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 취업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취업 여부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취업 분야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기업 규모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근무 지역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연봉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취업 경로 등 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기업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기업명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산업 분야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규모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외국인 채용 현황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채용 요건 등 </a:t>
                      </a:r>
                      <a:endParaRPr lang="en-US" altLang="ko-KR" dirty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정책 정보 테이블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 err="1"/>
                        <a:t>정책명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시행 기간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대상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효과 등</a:t>
                      </a:r>
                      <a:endParaRPr lang="ko-KR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9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위에서 제시된 분석 방향과 데이터베이스 구축 제안을 통해 외국인 유학생의 국내 취업률을 향상시키기 위한 다양한 정책 및 프로그램 개발에 기여할 수 있을 것입니다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02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298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D5EAD-6824-F21D-0FB0-469031649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81" y="483440"/>
            <a:ext cx="10904438" cy="583800"/>
          </a:xfrm>
        </p:spPr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제공 데이터</a:t>
            </a:r>
            <a:r>
              <a:rPr lang="en-US" altLang="ko-KR" dirty="0"/>
              <a:t>]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데이터 수집</a:t>
            </a:r>
            <a:br>
              <a:rPr lang="en-US" altLang="ko-KR" dirty="0"/>
            </a:br>
            <a:r>
              <a:rPr lang="en-US" altLang="ko-KR" dirty="0"/>
              <a:t>2020.05~2021.03 </a:t>
            </a:r>
            <a:r>
              <a:rPr lang="ko-KR" altLang="en-US" dirty="0" err="1"/>
              <a:t>방한외래관광객</a:t>
            </a:r>
            <a:r>
              <a:rPr lang="ko-KR" altLang="en-US" dirty="0"/>
              <a:t> 세부통계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2012~2023</a:t>
            </a:r>
            <a:r>
              <a:rPr lang="ko-KR" altLang="en-US" dirty="0"/>
              <a:t> </a:t>
            </a:r>
            <a:r>
              <a:rPr lang="en-US" altLang="ko-KR" dirty="0"/>
              <a:t>immigration </a:t>
            </a:r>
            <a:r>
              <a:rPr lang="ko-KR" altLang="en-US" dirty="0"/>
              <a:t>주피터 이용해 합치기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FBEB067-9469-0732-1DF3-DF772D896F4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-161925" y="1358264"/>
            <a:ext cx="9821162" cy="515683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8DB7882-69E8-A3C9-E3F9-EBF5531B9550}"/>
              </a:ext>
            </a:extLst>
          </p:cNvPr>
          <p:cNvSpPr/>
          <p:nvPr/>
        </p:nvSpPr>
        <p:spPr>
          <a:xfrm>
            <a:off x="7334250" y="1543050"/>
            <a:ext cx="4467225" cy="21621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2020.05~2021.03 </a:t>
            </a:r>
            <a:r>
              <a:rPr lang="ko-KR" altLang="en-US" dirty="0"/>
              <a:t>제공 데이터를 </a:t>
            </a:r>
            <a:endParaRPr lang="en-US" altLang="ko-KR" dirty="0"/>
          </a:p>
          <a:p>
            <a:pPr algn="ctr"/>
            <a:r>
              <a:rPr lang="en-US" altLang="ko-KR" dirty="0"/>
              <a:t>“</a:t>
            </a:r>
            <a:r>
              <a:rPr lang="ko-KR" altLang="en-US" dirty="0"/>
              <a:t>통합</a:t>
            </a:r>
            <a:r>
              <a:rPr lang="en-US" altLang="ko-KR" dirty="0"/>
              <a:t>_</a:t>
            </a:r>
            <a:r>
              <a:rPr lang="ko-KR" altLang="en-US" dirty="0"/>
              <a:t>결과</a:t>
            </a:r>
            <a:r>
              <a:rPr lang="en-US" altLang="ko-KR" dirty="0"/>
              <a:t>” </a:t>
            </a:r>
            <a:r>
              <a:rPr lang="ko-KR" altLang="en-US" dirty="0"/>
              <a:t>하나의 엑셀파일로 합쳤습니다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같은 방식으로 </a:t>
            </a:r>
            <a:r>
              <a:rPr lang="en-US" altLang="ko-KR" dirty="0"/>
              <a:t>2012</a:t>
            </a:r>
            <a:r>
              <a:rPr lang="ko-KR" altLang="en-US" dirty="0"/>
              <a:t>년</a:t>
            </a:r>
            <a:r>
              <a:rPr lang="en-US" altLang="ko-KR" dirty="0"/>
              <a:t>~2023</a:t>
            </a:r>
            <a:r>
              <a:rPr lang="ko-KR" altLang="en-US" dirty="0"/>
              <a:t>년 </a:t>
            </a:r>
            <a:r>
              <a:rPr lang="en-US" altLang="ko-KR" dirty="0"/>
              <a:t>immigration</a:t>
            </a:r>
            <a:r>
              <a:rPr lang="ko-KR" altLang="en-US" dirty="0"/>
              <a:t>파일도 보기 좋게 하나의 엑셀로 합쳤습니다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BD45DB-FD53-7B3A-6E08-6B692DAF9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49" y="3820953"/>
            <a:ext cx="6449229" cy="269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071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13" y="530625"/>
            <a:ext cx="10904438" cy="583800"/>
          </a:xfrm>
        </p:spPr>
        <p:txBody>
          <a:bodyPr rtlCol="0"/>
          <a:lstStyle/>
          <a:p>
            <a:pPr algn="ctr" rtl="0"/>
            <a:r>
              <a:rPr lang="ko-KR" altLang="en-US" dirty="0"/>
              <a:t>사용한 파이썬 코드</a:t>
            </a:r>
            <a:br>
              <a:rPr lang="en-US" altLang="ko-KR" dirty="0"/>
            </a:br>
            <a:endParaRPr lang="ko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ADBC36-7C1B-815A-60A6-13E3B861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1266825"/>
            <a:ext cx="5044489" cy="54483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E2F6406-C877-23A2-7780-DC9850985E44}"/>
              </a:ext>
            </a:extLst>
          </p:cNvPr>
          <p:cNvSpPr/>
          <p:nvPr/>
        </p:nvSpPr>
        <p:spPr>
          <a:xfrm>
            <a:off x="9705975" y="5743575"/>
            <a:ext cx="1837876" cy="819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그래프화 시킨</a:t>
            </a:r>
            <a:endParaRPr lang="en-US" altLang="ko-KR" dirty="0"/>
          </a:p>
          <a:p>
            <a:pPr algn="ctr"/>
            <a:r>
              <a:rPr lang="ko-KR" altLang="en-US" dirty="0" err="1"/>
              <a:t>파이썬코드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B399E7-7E77-7608-8375-1E17655FF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37" y="1504950"/>
            <a:ext cx="5934075" cy="16954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623307C-1620-9721-453D-EA5162E21D7F}"/>
              </a:ext>
            </a:extLst>
          </p:cNvPr>
          <p:cNvSpPr/>
          <p:nvPr/>
        </p:nvSpPr>
        <p:spPr>
          <a:xfrm>
            <a:off x="2076450" y="3333750"/>
            <a:ext cx="3133725" cy="7715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비자유형 열을 추가한 </a:t>
            </a:r>
            <a:r>
              <a:rPr lang="ko-KR" altLang="en-US" dirty="0" err="1"/>
              <a:t>파이썬코드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9E85A8-586E-7729-E567-82B7E1C7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제공 데이터</a:t>
            </a:r>
            <a:r>
              <a:rPr lang="en-US" altLang="ko-KR" dirty="0"/>
              <a:t>]-</a:t>
            </a:r>
            <a:r>
              <a:rPr lang="ko-KR" altLang="en-US" dirty="0"/>
              <a:t> 데이터 정제 및 가공</a:t>
            </a:r>
            <a:br>
              <a:rPr lang="ko-KR" altLang="en-US" dirty="0"/>
            </a:br>
            <a:r>
              <a:rPr lang="en-US" altLang="ko-KR" dirty="0"/>
              <a:t>2021.03~2023.11</a:t>
            </a:r>
            <a:r>
              <a:rPr lang="ko-KR" altLang="en-US" dirty="0"/>
              <a:t>목적별 국적별 입국현황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비자 종류</a:t>
            </a:r>
            <a:r>
              <a:rPr lang="en-US" altLang="ko-KR" dirty="0"/>
              <a:t>)</a:t>
            </a:r>
            <a:r>
              <a:rPr lang="ko-KR" altLang="en-US" dirty="0"/>
              <a:t> 데이터셋 추가하고 분석</a:t>
            </a:r>
            <a:r>
              <a:rPr lang="en-US" altLang="ko-KR" dirty="0"/>
              <a:t>(</a:t>
            </a:r>
            <a:r>
              <a:rPr lang="ko-KR" altLang="en-US" dirty="0"/>
              <a:t>표 전체 </a:t>
            </a:r>
            <a:r>
              <a:rPr lang="ko-KR" altLang="en-US" dirty="0" err="1"/>
              <a:t>캡처본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55BFA30-9684-19A7-5A29-8D6177BA786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85988" y="1374775"/>
            <a:ext cx="11318718" cy="5321300"/>
          </a:xfrm>
        </p:spPr>
      </p:pic>
    </p:spTree>
    <p:extLst>
      <p:ext uri="{BB962C8B-B14F-4D97-AF65-F5344CB8AC3E}">
        <p14:creationId xmlns:p14="http://schemas.microsoft.com/office/powerpoint/2010/main" val="225208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37D70-403E-D043-6FDC-9F4F3B26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제공 데이터</a:t>
            </a:r>
            <a:r>
              <a:rPr lang="en-US" altLang="ko-KR" dirty="0"/>
              <a:t>]-</a:t>
            </a:r>
            <a:r>
              <a:rPr lang="ko-KR" altLang="en-US" dirty="0"/>
              <a:t> 데이터 정제 및 가공</a:t>
            </a:r>
            <a:br>
              <a:rPr lang="ko-KR" altLang="en-US" dirty="0"/>
            </a:br>
            <a:r>
              <a:rPr lang="en-US" altLang="ko-KR" dirty="0"/>
              <a:t>2012~2023</a:t>
            </a:r>
            <a:r>
              <a:rPr lang="ko-KR" altLang="en-US" dirty="0"/>
              <a:t> </a:t>
            </a:r>
            <a:r>
              <a:rPr lang="en-US" altLang="ko-KR" dirty="0"/>
              <a:t>immigration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비자 종류</a:t>
            </a:r>
            <a:r>
              <a:rPr lang="en-US" altLang="ko-KR" dirty="0"/>
              <a:t>)</a:t>
            </a:r>
            <a:r>
              <a:rPr lang="ko-KR" altLang="en-US" dirty="0"/>
              <a:t> 데이터셋 추가하고 분석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C26C479-A114-0959-B287-E6C01147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57" y="4501493"/>
            <a:ext cx="10725150" cy="22669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3C25212-8B49-2C1A-01C4-DBC2DE0D1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6" y="1336892"/>
            <a:ext cx="5334000" cy="349293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40EDEC8-9072-3CCB-F8B7-C3C902C67EE5}"/>
              </a:ext>
            </a:extLst>
          </p:cNvPr>
          <p:cNvSpPr/>
          <p:nvPr/>
        </p:nvSpPr>
        <p:spPr>
          <a:xfrm>
            <a:off x="7581900" y="2105025"/>
            <a:ext cx="3048000" cy="15621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주어진 표와 그래프를 보면</a:t>
            </a:r>
            <a:r>
              <a:rPr lang="en-US" altLang="ko-KR" dirty="0"/>
              <a:t>, </a:t>
            </a:r>
            <a:r>
              <a:rPr lang="ko-KR" altLang="en-US" dirty="0"/>
              <a:t>외국인 입국자 수가 </a:t>
            </a:r>
            <a:r>
              <a:rPr lang="ko-KR" altLang="en-US" dirty="0" err="1"/>
              <a:t>증가하는만큼</a:t>
            </a:r>
            <a:r>
              <a:rPr lang="ko-KR" altLang="en-US" dirty="0"/>
              <a:t> 유학인구수의 꾸준한 증가도 확인 할 수가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366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2B58B-B1BB-ED5C-A354-C10EFBA99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55C391A-54AB-9B82-A5F6-FA21273F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chemeClr val="bg1"/>
                </a:solidFill>
              </a:rPr>
              <a:t>새로운 대응 방향</a:t>
            </a:r>
            <a:r>
              <a:rPr lang="en-US" altLang="ko-KR" dirty="0">
                <a:solidFill>
                  <a:schemeClr val="bg1"/>
                </a:solidFill>
              </a:rPr>
              <a:t> - </a:t>
            </a:r>
            <a:r>
              <a:rPr lang="ko-KR" altLang="en-US" dirty="0">
                <a:solidFill>
                  <a:schemeClr val="bg1"/>
                </a:solidFill>
              </a:rPr>
              <a:t>언어능력 향상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F11A45-90F9-8A2C-1F37-A82799E4E8B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09576" y="1319560"/>
            <a:ext cx="9058274" cy="1294470"/>
          </a:xfrm>
        </p:spPr>
        <p:txBody>
          <a:bodyPr>
            <a:noAutofit/>
          </a:bodyPr>
          <a:lstStyle/>
          <a:p>
            <a:r>
              <a:rPr lang="ko-KR" altLang="en-US" sz="1400" dirty="0"/>
              <a:t>방안 </a:t>
            </a:r>
            <a:r>
              <a:rPr lang="en-US" altLang="ko-KR" sz="1400" dirty="0"/>
              <a:t>1</a:t>
            </a:r>
          </a:p>
          <a:p>
            <a:r>
              <a:rPr lang="ko-KR" altLang="en-US" sz="1400" dirty="0"/>
              <a:t>국내 유입 유학생의 한국어 능력 향상</a:t>
            </a:r>
            <a:r>
              <a:rPr lang="en-US" altLang="ko-KR" sz="1400" dirty="0"/>
              <a:t>. </a:t>
            </a:r>
          </a:p>
          <a:p>
            <a:r>
              <a:rPr lang="ko-KR" altLang="en-US" sz="1400" dirty="0"/>
              <a:t>현재의 기준 </a:t>
            </a:r>
            <a:r>
              <a:rPr lang="en-US" altLang="ko-KR" sz="1400" dirty="0"/>
              <a:t>TOPIK3</a:t>
            </a:r>
            <a:r>
              <a:rPr lang="ko-KR" altLang="en-US" sz="1400" dirty="0"/>
              <a:t>급에서 최소 </a:t>
            </a:r>
            <a:r>
              <a:rPr lang="en-US" altLang="ko-KR" sz="1400" dirty="0"/>
              <a:t>4</a:t>
            </a:r>
            <a:r>
              <a:rPr lang="ko-KR" altLang="en-US" sz="1400" dirty="0"/>
              <a:t>급이상으로 상향 조정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(</a:t>
            </a:r>
            <a:r>
              <a:rPr lang="ko-KR" altLang="en-US" sz="1400" dirty="0"/>
              <a:t>국내대학 및 </a:t>
            </a:r>
            <a:r>
              <a:rPr lang="ko-KR" altLang="en-US" sz="1400" dirty="0" err="1"/>
              <a:t>대학원언어능력충족현황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A331305-3746-DD80-D65E-14D32B3F7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44" y="3460715"/>
            <a:ext cx="11477625" cy="339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75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647C2-83B6-FD08-5AFD-0018E721E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데이터베이스 구조 설계</a:t>
            </a:r>
            <a:br>
              <a:rPr lang="en-US" altLang="ko-KR" dirty="0"/>
            </a:br>
            <a:r>
              <a:rPr lang="ko-KR" altLang="en-US" dirty="0"/>
              <a:t>취업 정보 테이블 </a:t>
            </a:r>
            <a:r>
              <a:rPr lang="en-US" altLang="ko-KR" dirty="0"/>
              <a:t>(</a:t>
            </a:r>
            <a:r>
              <a:rPr lang="ko-KR" altLang="en-US" dirty="0"/>
              <a:t>출입국 그래프</a:t>
            </a:r>
            <a:r>
              <a:rPr lang="en-US" altLang="ko-KR" dirty="0"/>
              <a:t>&amp;</a:t>
            </a:r>
            <a:r>
              <a:rPr lang="ko-KR" altLang="en-US" dirty="0"/>
              <a:t>표</a:t>
            </a:r>
            <a:r>
              <a:rPr lang="en-US" altLang="ko-KR" dirty="0"/>
              <a:t>, </a:t>
            </a:r>
            <a:r>
              <a:rPr lang="ko-KR" altLang="en-US" dirty="0" err="1"/>
              <a:t>취업율</a:t>
            </a:r>
            <a:r>
              <a:rPr lang="ko-KR" altLang="en-US" dirty="0"/>
              <a:t> 데이터</a:t>
            </a:r>
            <a:r>
              <a:rPr lang="en-US" altLang="ko-KR" dirty="0"/>
              <a:t>&amp;</a:t>
            </a:r>
            <a:r>
              <a:rPr lang="ko-KR" altLang="en-US" dirty="0"/>
              <a:t>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507E838-CBE9-B5E1-FAB0-F7E21C8FF60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041367" y="1667622"/>
            <a:ext cx="2366229" cy="4706938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254AA27-0CAE-DC82-D185-5426305B6B6C}"/>
              </a:ext>
            </a:extLst>
          </p:cNvPr>
          <p:cNvSpPr/>
          <p:nvPr/>
        </p:nvSpPr>
        <p:spPr>
          <a:xfrm>
            <a:off x="4210050" y="1667622"/>
            <a:ext cx="6677025" cy="48570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방안</a:t>
            </a:r>
            <a:r>
              <a:rPr lang="en-US" altLang="ko-KR" dirty="0"/>
              <a:t>2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외국인이 쉽게 찾을 수 있는 정부 운영 플랫폼의 개선</a:t>
            </a:r>
            <a:r>
              <a:rPr lang="en-US" altLang="ko-KR" dirty="0"/>
              <a:t>.</a:t>
            </a:r>
          </a:p>
          <a:p>
            <a:pPr algn="ctr"/>
            <a:r>
              <a:rPr lang="ko-KR" altLang="en-US" dirty="0"/>
              <a:t>현재 만들어진 인프라를 활용해 외국인의 취업기회를 더 폭넓게 지원</a:t>
            </a:r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외국인 유학생의 </a:t>
            </a:r>
            <a:r>
              <a:rPr lang="ko-KR" altLang="en-US" dirty="0" err="1"/>
              <a:t>졸업후계획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21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0E2F8-C16B-2693-7550-5091CC480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744F96-DB26-81FC-D61A-0400631A5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데이터베이스 구조 설계</a:t>
            </a:r>
            <a:br>
              <a:rPr lang="en-US" altLang="ko-KR" dirty="0"/>
            </a:br>
            <a:r>
              <a:rPr lang="ko-KR" altLang="en-US" dirty="0"/>
              <a:t>취업 정보 테이블 </a:t>
            </a:r>
            <a:r>
              <a:rPr lang="en-US" altLang="ko-KR" dirty="0"/>
              <a:t>(</a:t>
            </a:r>
            <a:r>
              <a:rPr lang="ko-KR" altLang="en-US" dirty="0"/>
              <a:t>고학력자 취업비율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19A3552-8506-F372-9ADF-7EE9F2E60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6678"/>
            <a:ext cx="6591300" cy="400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579232"/>
      </p:ext>
    </p:extLst>
  </p:cSld>
  <p:clrMapOvr>
    <a:masterClrMapping/>
  </p:clrMapOvr>
</p:sld>
</file>

<file path=ppt/theme/theme1.xml><?xml version="1.0" encoding="utf-8"?>
<a:theme xmlns:a="http://schemas.openxmlformats.org/drawingml/2006/main" name="최소화/음소거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16_TF89826194" id="{45FC526C-7406-4BC6-B4A3-594EE3B4ACF7}" vid="{A6277C0B-8AC6-4726-B42F-D34FD00124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{C5B0F14B-D76E-49FC-857D-7642D04E3B82}tf89826194_win32</Template>
  <TotalTime>726</TotalTime>
  <Words>1260</Words>
  <Application>Microsoft Office PowerPoint</Application>
  <PresentationFormat>와이드스크린</PresentationFormat>
  <Paragraphs>104</Paragraphs>
  <Slides>19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Malgun Gothic</vt:lpstr>
      <vt:lpstr>Arial</vt:lpstr>
      <vt:lpstr>Calibri</vt:lpstr>
      <vt:lpstr>Wingdings</vt:lpstr>
      <vt:lpstr>최소화/음소거</vt:lpstr>
      <vt:lpstr>외국인유학생</vt:lpstr>
      <vt:lpstr>데이터베이스 구축 분석계획</vt:lpstr>
      <vt:lpstr>[제공 데이터] – 데이터 수집 2020.05~2021.03 방한외래관광객 세부통계,  2012~2023 immigration 주피터 이용해 합치기</vt:lpstr>
      <vt:lpstr>사용한 파이썬 코드 </vt:lpstr>
      <vt:lpstr>[제공 데이터]- 데이터 정제 및 가공 2021.03~2023.11목적별 국적별 입국현황 (비자 종류) 데이터셋 추가하고 분석(표 전체 캡처본)</vt:lpstr>
      <vt:lpstr>[제공 데이터]- 데이터 정제 및 가공 2012~2023 immigration (비자 종류) 데이터셋 추가하고 분석</vt:lpstr>
      <vt:lpstr>새로운 대응 방향 - 언어능력 향상</vt:lpstr>
      <vt:lpstr>데이터베이스 구조 설계 취업 정보 테이블 (출입국 그래프&amp;표, 취업율 데이터&amp;표)</vt:lpstr>
      <vt:lpstr>데이터베이스 구조 설계 취업 정보 테이블 (고학력자 취업비율)</vt:lpstr>
      <vt:lpstr>취업 정보 테이블 (고학력자 취업비율) 파이썬 코드</vt:lpstr>
      <vt:lpstr>데이터베이스 구조 설계 정책 정보 테이블</vt:lpstr>
      <vt:lpstr>원인</vt:lpstr>
      <vt:lpstr>한국 산업의 일자리 창출 감소, 그 원인과 대책 </vt:lpstr>
      <vt:lpstr>실패 정책 분석</vt:lpstr>
      <vt:lpstr>실패 정책 분석</vt:lpstr>
      <vt:lpstr>실패 정책 분석</vt:lpstr>
      <vt:lpstr>새로운 대응 방향(세계적)</vt:lpstr>
      <vt:lpstr>PowerPoint 프레젠테이션</vt:lpstr>
      <vt:lpstr>결론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46</cp:revision>
  <dcterms:created xsi:type="dcterms:W3CDTF">2025-01-20T04:34:23Z</dcterms:created>
  <dcterms:modified xsi:type="dcterms:W3CDTF">2025-01-21T08:53:58Z</dcterms:modified>
</cp:coreProperties>
</file>